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2955072e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2955072e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identified a few areas of opportunity that could serve as potential future direction for the translation of our analysis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we should look at  current luxury building saturation per area as this could have a direct impact on a developer’s ability to build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think it could be interesting to further examine commute times and neighborhood demographic and features (think whole foods, parks) - as this could provide compelling information for ranking the </a:t>
            </a:r>
            <a:r>
              <a:rPr lang="en"/>
              <a:t>desirability</a:t>
            </a:r>
            <a:r>
              <a:rPr lang="en"/>
              <a:t> of a neighborhood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Something else to consider in the future would be to explore alternate boroughs and subway lines, as many main commuter hubs are linked to several lines.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72955072e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2955072e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300">
                <a:solidFill>
                  <a:srgbClr val="595959"/>
                </a:solidFill>
                <a:latin typeface="Lato"/>
                <a:ea typeface="Lato"/>
                <a:cs typeface="Lato"/>
                <a:sym typeface="Lato"/>
              </a:rPr>
              <a:t>After our initial EDA, we did some poking around in NEW YORK REAL ESTATE  magazines, and i</a:t>
            </a:r>
            <a:r>
              <a:rPr lang="en" sz="1300">
                <a:solidFill>
                  <a:srgbClr val="595959"/>
                </a:solidFill>
                <a:latin typeface="Lato"/>
                <a:ea typeface="Lato"/>
                <a:cs typeface="Lato"/>
                <a:sym typeface="Lato"/>
              </a:rPr>
              <a:t>nterestingly enough, Downtown Brooklyn is the neighborhood slated with the most planned  new unit counts for 2020.</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2955072e4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2955072e4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accent1"/>
                </a:solidFill>
                <a:latin typeface="Lato"/>
                <a:ea typeface="Lato"/>
                <a:cs typeface="Lato"/>
                <a:sym typeface="Lato"/>
              </a:rPr>
              <a:t>And, if you look at the map, Nevins Street is the area around which most of the new developments are concentrated. </a:t>
            </a:r>
            <a:endParaRPr sz="1300">
              <a:solidFill>
                <a:schemeClr val="accent1"/>
              </a:solidFill>
              <a:latin typeface="Lato"/>
              <a:ea typeface="Lato"/>
              <a:cs typeface="Lato"/>
              <a:sym typeface="Lato"/>
            </a:endParaRPr>
          </a:p>
          <a:p>
            <a:pPr indent="0" lvl="0" marL="0" rtl="0" algn="l">
              <a:lnSpc>
                <a:spcPct val="115000"/>
              </a:lnSpc>
              <a:spcBef>
                <a:spcPts val="1600"/>
              </a:spcBef>
              <a:spcAft>
                <a:spcPts val="1600"/>
              </a:spcAft>
              <a:buClr>
                <a:schemeClr val="dk1"/>
              </a:buClr>
              <a:buSzPts val="1100"/>
              <a:buFont typeface="Arial"/>
              <a:buNone/>
            </a:pPr>
            <a:r>
              <a:rPr lang="en" sz="1300">
                <a:solidFill>
                  <a:schemeClr val="accent1"/>
                </a:solidFill>
                <a:latin typeface="Lato"/>
                <a:ea typeface="Lato"/>
                <a:cs typeface="Lato"/>
                <a:sym typeface="Lato"/>
              </a:rPr>
              <a:t>So, we’re confident that, if applied to future data sets, our analysis could provide insights into where to build. </a:t>
            </a:r>
            <a:endParaRPr sz="1300">
              <a:solidFill>
                <a:schemeClr val="accent1"/>
              </a:solidFill>
              <a:latin typeface="Lato"/>
              <a:ea typeface="Lato"/>
              <a:cs typeface="Lato"/>
              <a:sym typeface="La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72955072e4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2955072e4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72955072e4_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2955072e4_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28c9f91b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28c9f91b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728c9f91b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28c9f91b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728c9f91b3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28c9f91b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2955072e4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2955072e4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2955072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2955072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chemeClr val="accent1"/>
                </a:solidFill>
                <a:latin typeface="Lato"/>
                <a:ea typeface="Lato"/>
                <a:cs typeface="Lato"/>
                <a:sym typeface="Lato"/>
              </a:rPr>
              <a:t>Backstory: </a:t>
            </a:r>
            <a:r>
              <a:rPr lang="en"/>
              <a:t>As NYC has grown increasingly developed, the availability of desirable plots for additional development has declined. Developers (particularly in the high-end space) face the challenge of finding areas attractive to prospective tenants.</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2955072e4_1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2955072e4_1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2955072e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2955072e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2955072e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2955072e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2955072e4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2955072e4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2955072e4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2955072e4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we need the word Scaled here?</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2955072e4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2955072e4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28c9f91b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28c9f91b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chemeClr val="accent1"/>
                </a:solidFill>
                <a:latin typeface="Lato"/>
                <a:ea typeface="Lato"/>
                <a:cs typeface="Lato"/>
                <a:sym typeface="Lato"/>
              </a:rPr>
              <a:t>Recommendations:</a:t>
            </a:r>
            <a:r>
              <a:rPr lang="en" sz="1300">
                <a:solidFill>
                  <a:schemeClr val="accent1"/>
                </a:solidFill>
                <a:latin typeface="Lato"/>
                <a:ea typeface="Lato"/>
                <a:cs typeface="Lato"/>
                <a:sym typeface="Lato"/>
              </a:rPr>
              <a:t> Our recommendation based on our analysis is to build a luxury residential building in Downtown Brooklyn, specifically by the Nevins Street stop. </a:t>
            </a:r>
            <a:endParaRPr sz="1300">
              <a:solidFill>
                <a:schemeClr val="accent1"/>
              </a:solidFill>
              <a:latin typeface="Lato"/>
              <a:ea typeface="Lato"/>
              <a:cs typeface="Lato"/>
              <a:sym typeface="Lato"/>
            </a:endParaRPr>
          </a:p>
          <a:p>
            <a:pPr indent="0" lvl="0" marL="0" rtl="0" algn="l">
              <a:lnSpc>
                <a:spcPct val="115000"/>
              </a:lnSpc>
              <a:spcBef>
                <a:spcPts val="1600"/>
              </a:spcBef>
              <a:spcAft>
                <a:spcPts val="1600"/>
              </a:spcAft>
              <a:buNone/>
            </a:pPr>
            <a:r>
              <a:rPr b="1" lang="en" sz="1300">
                <a:solidFill>
                  <a:schemeClr val="accent1"/>
                </a:solidFill>
                <a:latin typeface="Lato"/>
                <a:ea typeface="Lato"/>
                <a:cs typeface="Lato"/>
                <a:sym typeface="Lato"/>
              </a:rPr>
              <a:t>Insights:</a:t>
            </a:r>
            <a:r>
              <a:rPr lang="en" sz="1300">
                <a:solidFill>
                  <a:schemeClr val="accent1"/>
                </a:solidFill>
                <a:latin typeface="Lato"/>
                <a:ea typeface="Lato"/>
                <a:cs typeface="Lato"/>
                <a:sym typeface="Lato"/>
              </a:rPr>
              <a:t> From looking at the MTA AND INCOME DATA from  2019, Downtown Brooklyn seems to have huge untapped potential when considering locality to main commuter hubs, residential income levels, and lack of origin station congestion.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3" name="Shape 8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hyperlink" Target="https://www.brownstoner.com/development/brooklyn-development-report-22000-new-apartments-by-2019/"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hyperlink" Target="https://www.brownstoner.com/development/brooklyn-development-report-22000-new-apartments-by-2019/"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hyperlink" Target="http://web.mta.info/developers/turnstile.html" TargetMode="External"/><Relationship Id="rId4" Type="http://schemas.openxmlformats.org/officeDocument/2006/relationships/hyperlink" Target="https://www.brownstoner.com/development/brooklyn-development-report-22000-new-apartments-by-2019/" TargetMode="External"/><Relationship Id="rId5" Type="http://schemas.openxmlformats.org/officeDocument/2006/relationships/hyperlink" Target="https://ny.curbed.com/2017/8/4/16099252/new-york-neighborhood-affordabili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5"/>
          <p:cNvSpPr txBox="1"/>
          <p:nvPr>
            <p:ph type="ctrTitle"/>
          </p:nvPr>
        </p:nvSpPr>
        <p:spPr>
          <a:xfrm>
            <a:off x="729450" y="1322450"/>
            <a:ext cx="7688100" cy="20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Next Williamsburg:</a:t>
            </a:r>
            <a:endParaRPr/>
          </a:p>
          <a:p>
            <a:pPr indent="0" lvl="0" marL="0" rtl="0" algn="l">
              <a:spcBef>
                <a:spcPts val="0"/>
              </a:spcBef>
              <a:spcAft>
                <a:spcPts val="0"/>
              </a:spcAft>
              <a:buNone/>
            </a:pPr>
            <a:r>
              <a:rPr lang="en"/>
              <a:t>Getting in on the Ground Floor</a:t>
            </a:r>
            <a:endParaRPr/>
          </a:p>
        </p:txBody>
      </p:sp>
      <p:sp>
        <p:nvSpPr>
          <p:cNvPr id="89" name="Google Shape;89;p15"/>
          <p:cNvSpPr txBox="1"/>
          <p:nvPr>
            <p:ph idx="1" type="subTitle"/>
          </p:nvPr>
        </p:nvSpPr>
        <p:spPr>
          <a:xfrm>
            <a:off x="729452" y="34418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MTA data to derive insights into prospective luxury building locations</a:t>
            </a:r>
            <a:endParaRPr/>
          </a:p>
        </p:txBody>
      </p:sp>
      <p:sp>
        <p:nvSpPr>
          <p:cNvPr id="90" name="Google Shape;90;p15"/>
          <p:cNvSpPr txBox="1"/>
          <p:nvPr/>
        </p:nvSpPr>
        <p:spPr>
          <a:xfrm>
            <a:off x="7483500" y="4066950"/>
            <a:ext cx="14811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Lato"/>
                <a:ea typeface="Lato"/>
                <a:cs typeface="Lato"/>
                <a:sym typeface="Lato"/>
              </a:rPr>
              <a:t>Leonid Sim</a:t>
            </a:r>
            <a:endParaRPr>
              <a:solidFill>
                <a:schemeClr val="accent1"/>
              </a:solidFill>
              <a:latin typeface="Lato"/>
              <a:ea typeface="Lato"/>
              <a:cs typeface="Lato"/>
              <a:sym typeface="Lato"/>
            </a:endParaRPr>
          </a:p>
          <a:p>
            <a:pPr indent="0" lvl="0" marL="0" rtl="0" algn="l">
              <a:spcBef>
                <a:spcPts val="0"/>
              </a:spcBef>
              <a:spcAft>
                <a:spcPts val="0"/>
              </a:spcAft>
              <a:buNone/>
            </a:pPr>
            <a:r>
              <a:rPr lang="en">
                <a:solidFill>
                  <a:schemeClr val="accent1"/>
                </a:solidFill>
                <a:latin typeface="Lato"/>
                <a:ea typeface="Lato"/>
                <a:cs typeface="Lato"/>
                <a:sym typeface="Lato"/>
              </a:rPr>
              <a:t>Erick Walker</a:t>
            </a:r>
            <a:endParaRPr>
              <a:solidFill>
                <a:schemeClr val="accent1"/>
              </a:solidFill>
              <a:latin typeface="Lato"/>
              <a:ea typeface="Lato"/>
              <a:cs typeface="Lato"/>
              <a:sym typeface="Lato"/>
            </a:endParaRPr>
          </a:p>
          <a:p>
            <a:pPr indent="0" lvl="0" marL="0" rtl="0" algn="l">
              <a:spcBef>
                <a:spcPts val="0"/>
              </a:spcBef>
              <a:spcAft>
                <a:spcPts val="0"/>
              </a:spcAft>
              <a:buNone/>
            </a:pPr>
            <a:r>
              <a:rPr lang="en">
                <a:solidFill>
                  <a:schemeClr val="accent1"/>
                </a:solidFill>
                <a:latin typeface="Lato"/>
                <a:ea typeface="Lato"/>
                <a:cs typeface="Lato"/>
                <a:sym typeface="Lato"/>
              </a:rPr>
              <a:t>Kayla Starmer</a:t>
            </a:r>
            <a:endParaRPr>
              <a:solidFill>
                <a:schemeClr val="accent1"/>
              </a:solidFill>
              <a:latin typeface="Lato"/>
              <a:ea typeface="Lato"/>
              <a:cs typeface="Lato"/>
              <a:sym typeface="Lato"/>
            </a:endParaRPr>
          </a:p>
          <a:p>
            <a:pPr indent="0" lvl="0" marL="0" rtl="0" algn="l">
              <a:spcBef>
                <a:spcPts val="0"/>
              </a:spcBef>
              <a:spcAft>
                <a:spcPts val="0"/>
              </a:spcAft>
              <a:buNone/>
            </a:pPr>
            <a:r>
              <a:rPr lang="en">
                <a:solidFill>
                  <a:schemeClr val="accent1"/>
                </a:solidFill>
                <a:latin typeface="Lato"/>
                <a:ea typeface="Lato"/>
                <a:cs typeface="Lato"/>
                <a:sym typeface="Lato"/>
              </a:rPr>
              <a:t>Elena Dubova</a:t>
            </a:r>
            <a:endParaRPr>
              <a:solidFill>
                <a:schemeClr val="accen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Areas of Opportunity</a:t>
            </a:r>
            <a:endParaRPr/>
          </a:p>
        </p:txBody>
      </p:sp>
      <p:sp>
        <p:nvSpPr>
          <p:cNvPr id="186" name="Google Shape;186;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Saturation levels of luxury buildings</a:t>
            </a:r>
            <a:endParaRPr sz="1400"/>
          </a:p>
          <a:p>
            <a:pPr indent="-317500" lvl="0" marL="457200" rtl="0" algn="l">
              <a:spcBef>
                <a:spcPts val="0"/>
              </a:spcBef>
              <a:spcAft>
                <a:spcPts val="0"/>
              </a:spcAft>
              <a:buSzPts val="1400"/>
              <a:buChar char="●"/>
            </a:pPr>
            <a:r>
              <a:rPr lang="en" sz="1400"/>
              <a:t>Neighborhood desirability</a:t>
            </a:r>
            <a:endParaRPr sz="1400"/>
          </a:p>
          <a:p>
            <a:pPr indent="-317500" lvl="0" marL="457200" rtl="0" algn="l">
              <a:spcBef>
                <a:spcPts val="0"/>
              </a:spcBef>
              <a:spcAft>
                <a:spcPts val="0"/>
              </a:spcAft>
              <a:buSzPts val="1400"/>
              <a:buChar char="●"/>
            </a:pPr>
            <a:r>
              <a:rPr lang="en" sz="1400"/>
              <a:t>Comparative analysis of subway lines</a:t>
            </a:r>
            <a:endParaRPr sz="1400"/>
          </a:p>
          <a:p>
            <a:pPr indent="-317500" lvl="0" marL="457200" rtl="0" algn="l">
              <a:spcBef>
                <a:spcPts val="0"/>
              </a:spcBef>
              <a:spcAft>
                <a:spcPts val="0"/>
              </a:spcAft>
              <a:buSzPts val="1400"/>
              <a:buChar char="●"/>
            </a:pPr>
            <a:r>
              <a:rPr lang="en" sz="1400"/>
              <a:t>Impact of commute times</a:t>
            </a:r>
            <a:endParaRPr sz="1400"/>
          </a:p>
          <a:p>
            <a:pPr indent="-317500" lvl="0" marL="457200" rtl="0" algn="l">
              <a:spcBef>
                <a:spcPts val="0"/>
              </a:spcBef>
              <a:spcAft>
                <a:spcPts val="0"/>
              </a:spcAft>
              <a:buSzPts val="1400"/>
              <a:buChar char="●"/>
            </a:pPr>
            <a:r>
              <a:rPr lang="en" sz="1400"/>
              <a:t>Analyze other boroughs</a:t>
            </a:r>
            <a:endParaRPr sz="1400"/>
          </a:p>
        </p:txBody>
      </p:sp>
      <p:pic>
        <p:nvPicPr>
          <p:cNvPr id="187" name="Google Shape;187;p24"/>
          <p:cNvPicPr preferRelativeResize="0"/>
          <p:nvPr/>
        </p:nvPicPr>
        <p:blipFill>
          <a:blip r:embed="rId3">
            <a:alphaModFix/>
          </a:blip>
          <a:stretch>
            <a:fillRect/>
          </a:stretch>
        </p:blipFill>
        <p:spPr>
          <a:xfrm>
            <a:off x="2095113" y="3550475"/>
            <a:ext cx="4957376" cy="789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pic>
        <p:nvPicPr>
          <p:cNvPr id="192" name="Google Shape;192;p25"/>
          <p:cNvPicPr preferRelativeResize="0"/>
          <p:nvPr/>
        </p:nvPicPr>
        <p:blipFill rotWithShape="1">
          <a:blip r:embed="rId3">
            <a:alphaModFix/>
          </a:blip>
          <a:srcRect b="33030" l="0" r="0" t="2177"/>
          <a:stretch/>
        </p:blipFill>
        <p:spPr>
          <a:xfrm>
            <a:off x="140850" y="188250"/>
            <a:ext cx="4411925" cy="4028761"/>
          </a:xfrm>
          <a:prstGeom prst="rect">
            <a:avLst/>
          </a:prstGeom>
          <a:noFill/>
          <a:ln>
            <a:noFill/>
          </a:ln>
        </p:spPr>
      </p:pic>
      <p:sp>
        <p:nvSpPr>
          <p:cNvPr id="193" name="Google Shape;193;p25"/>
          <p:cNvSpPr txBox="1"/>
          <p:nvPr/>
        </p:nvSpPr>
        <p:spPr>
          <a:xfrm>
            <a:off x="293250" y="4753800"/>
            <a:ext cx="4195200" cy="4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Source: </a:t>
            </a:r>
            <a:r>
              <a:rPr lang="en" sz="1000" u="sng">
                <a:solidFill>
                  <a:schemeClr val="hlink"/>
                </a:solidFill>
                <a:hlinkClick r:id="rId4"/>
              </a:rPr>
              <a:t>Brownstoner 2020 Development Report</a:t>
            </a:r>
            <a:endParaRPr sz="1000"/>
          </a:p>
        </p:txBody>
      </p:sp>
      <p:pic>
        <p:nvPicPr>
          <p:cNvPr id="194" name="Google Shape;194;p25"/>
          <p:cNvPicPr preferRelativeResize="0"/>
          <p:nvPr/>
        </p:nvPicPr>
        <p:blipFill rotWithShape="1">
          <a:blip r:embed="rId3">
            <a:alphaModFix/>
          </a:blip>
          <a:srcRect b="2480" l="0" r="0" t="69010"/>
          <a:stretch/>
        </p:blipFill>
        <p:spPr>
          <a:xfrm>
            <a:off x="4628250" y="416850"/>
            <a:ext cx="4411925" cy="1772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Google Shape;199;p26"/>
          <p:cNvPicPr preferRelativeResize="0"/>
          <p:nvPr/>
        </p:nvPicPr>
        <p:blipFill>
          <a:blip r:embed="rId3">
            <a:alphaModFix/>
          </a:blip>
          <a:stretch>
            <a:fillRect/>
          </a:stretch>
        </p:blipFill>
        <p:spPr>
          <a:xfrm>
            <a:off x="1666475" y="47075"/>
            <a:ext cx="5157826" cy="4715424"/>
          </a:xfrm>
          <a:prstGeom prst="rect">
            <a:avLst/>
          </a:prstGeom>
          <a:noFill/>
          <a:ln>
            <a:noFill/>
          </a:ln>
        </p:spPr>
      </p:pic>
      <p:sp>
        <p:nvSpPr>
          <p:cNvPr id="200" name="Google Shape;200;p26"/>
          <p:cNvSpPr txBox="1"/>
          <p:nvPr/>
        </p:nvSpPr>
        <p:spPr>
          <a:xfrm>
            <a:off x="222350" y="4762500"/>
            <a:ext cx="4195200" cy="4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Source: </a:t>
            </a:r>
            <a:r>
              <a:rPr lang="en" sz="1000" u="sng">
                <a:solidFill>
                  <a:schemeClr val="hlink"/>
                </a:solidFill>
                <a:hlinkClick r:id="rId4"/>
              </a:rPr>
              <a:t>Brownstoner 2020 Development Report</a:t>
            </a:r>
            <a:endParaRPr sz="1000"/>
          </a:p>
        </p:txBody>
      </p:sp>
      <p:sp>
        <p:nvSpPr>
          <p:cNvPr id="201" name="Google Shape;201;p26"/>
          <p:cNvSpPr/>
          <p:nvPr/>
        </p:nvSpPr>
        <p:spPr>
          <a:xfrm>
            <a:off x="3622600" y="2955225"/>
            <a:ext cx="456300" cy="345600"/>
          </a:xfrm>
          <a:prstGeom prst="ellipse">
            <a:avLst/>
          </a:prstGeom>
          <a:noFill/>
          <a:ln cap="flat" cmpd="sng" w="19050">
            <a:solidFill>
              <a:srgbClr val="FF0000"/>
            </a:solidFill>
            <a:prstDash val="solid"/>
            <a:round/>
            <a:headEnd len="sm" w="sm" type="none"/>
            <a:tailEnd len="sm" w="sm" type="none"/>
          </a:ln>
          <a:effectLst>
            <a:outerShdw blurRad="57150" rotWithShape="0" algn="bl" dir="5400000" dist="19050">
              <a:srgbClr val="000000">
                <a:alpha val="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2914700" y="2350400"/>
            <a:ext cx="2582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Any Questions?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8"/>
          <p:cNvSpPr txBox="1"/>
          <p:nvPr>
            <p:ph type="title"/>
          </p:nvPr>
        </p:nvSpPr>
        <p:spPr>
          <a:xfrm>
            <a:off x="2914700" y="2350400"/>
            <a:ext cx="2582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Appendix</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pic>
        <p:nvPicPr>
          <p:cNvPr id="216" name="Google Shape;216;p29"/>
          <p:cNvPicPr preferRelativeResize="0"/>
          <p:nvPr/>
        </p:nvPicPr>
        <p:blipFill>
          <a:blip r:embed="rId3">
            <a:alphaModFix/>
          </a:blip>
          <a:stretch>
            <a:fillRect/>
          </a:stretch>
        </p:blipFill>
        <p:spPr>
          <a:xfrm>
            <a:off x="3238525" y="1257300"/>
            <a:ext cx="2882125" cy="3785850"/>
          </a:xfrm>
          <a:prstGeom prst="rect">
            <a:avLst/>
          </a:prstGeom>
          <a:noFill/>
          <a:ln>
            <a:noFill/>
          </a:ln>
        </p:spPr>
      </p:pic>
      <p:sp>
        <p:nvSpPr>
          <p:cNvPr id="217" name="Google Shape;217;p29"/>
          <p:cNvSpPr txBox="1"/>
          <p:nvPr/>
        </p:nvSpPr>
        <p:spPr>
          <a:xfrm>
            <a:off x="741850" y="1257300"/>
            <a:ext cx="3285600" cy="54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Lato"/>
                <a:ea typeface="Lato"/>
                <a:cs typeface="Lato"/>
                <a:sym typeface="Lato"/>
              </a:rPr>
              <a:t>Exits </a:t>
            </a:r>
            <a:r>
              <a:rPr b="1" lang="en" u="sng">
                <a:latin typeface="Lato"/>
                <a:ea typeface="Lato"/>
                <a:cs typeface="Lato"/>
                <a:sym typeface="Lato"/>
              </a:rPr>
              <a:t>by Station</a:t>
            </a:r>
            <a:endParaRPr b="1" u="sng">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pic>
        <p:nvPicPr>
          <p:cNvPr id="222" name="Google Shape;222;p30"/>
          <p:cNvPicPr preferRelativeResize="0"/>
          <p:nvPr/>
        </p:nvPicPr>
        <p:blipFill>
          <a:blip r:embed="rId3">
            <a:alphaModFix/>
          </a:blip>
          <a:stretch>
            <a:fillRect/>
          </a:stretch>
        </p:blipFill>
        <p:spPr>
          <a:xfrm>
            <a:off x="1808625" y="1533400"/>
            <a:ext cx="5293675" cy="3426325"/>
          </a:xfrm>
          <a:prstGeom prst="rect">
            <a:avLst/>
          </a:prstGeom>
          <a:noFill/>
          <a:ln>
            <a:noFill/>
          </a:ln>
        </p:spPr>
      </p:pic>
      <p:sp>
        <p:nvSpPr>
          <p:cNvPr id="223" name="Google Shape;223;p30"/>
          <p:cNvSpPr txBox="1"/>
          <p:nvPr/>
        </p:nvSpPr>
        <p:spPr>
          <a:xfrm>
            <a:off x="726150" y="1246100"/>
            <a:ext cx="3285600" cy="54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Lato"/>
                <a:ea typeface="Lato"/>
                <a:cs typeface="Lato"/>
                <a:sym typeface="Lato"/>
              </a:rPr>
              <a:t>Entries and Income by Neighborhood</a:t>
            </a:r>
            <a:endParaRPr b="1" u="sng">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id="228" name="Google Shape;228;p31"/>
          <p:cNvPicPr preferRelativeResize="0"/>
          <p:nvPr/>
        </p:nvPicPr>
        <p:blipFill>
          <a:blip r:embed="rId3">
            <a:alphaModFix/>
          </a:blip>
          <a:stretch>
            <a:fillRect/>
          </a:stretch>
        </p:blipFill>
        <p:spPr>
          <a:xfrm>
            <a:off x="3193675" y="1234150"/>
            <a:ext cx="3476075" cy="3745751"/>
          </a:xfrm>
          <a:prstGeom prst="rect">
            <a:avLst/>
          </a:prstGeom>
          <a:noFill/>
          <a:ln>
            <a:noFill/>
          </a:ln>
        </p:spPr>
      </p:pic>
      <p:sp>
        <p:nvSpPr>
          <p:cNvPr id="229" name="Google Shape;229;p31"/>
          <p:cNvSpPr txBox="1"/>
          <p:nvPr/>
        </p:nvSpPr>
        <p:spPr>
          <a:xfrm>
            <a:off x="403425" y="1322300"/>
            <a:ext cx="2619900" cy="54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Lato"/>
                <a:ea typeface="Lato"/>
                <a:cs typeface="Lato"/>
                <a:sym typeface="Lato"/>
              </a:rPr>
              <a:t>Entries and Income by Station</a:t>
            </a:r>
            <a:endParaRPr b="1" u="sng">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2"/>
          <p:cNvSpPr txBox="1"/>
          <p:nvPr>
            <p:ph type="title"/>
          </p:nvPr>
        </p:nvSpPr>
        <p:spPr>
          <a:xfrm>
            <a:off x="729450" y="289025"/>
            <a:ext cx="7688700" cy="53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Sources</a:t>
            </a:r>
            <a:endParaRPr b="1" sz="1800"/>
          </a:p>
        </p:txBody>
      </p:sp>
      <p:sp>
        <p:nvSpPr>
          <p:cNvPr id="235" name="Google Shape;235;p32"/>
          <p:cNvSpPr txBox="1"/>
          <p:nvPr>
            <p:ph idx="1" type="body"/>
          </p:nvPr>
        </p:nvSpPr>
        <p:spPr>
          <a:xfrm>
            <a:off x="727650" y="1035825"/>
            <a:ext cx="7688700" cy="22611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SzPts val="1100"/>
              <a:buAutoNum type="arabicPeriod"/>
            </a:pPr>
            <a:r>
              <a:rPr lang="en" sz="1100" u="sng">
                <a:solidFill>
                  <a:schemeClr val="hlink"/>
                </a:solidFill>
                <a:hlinkClick r:id="rId3"/>
              </a:rPr>
              <a:t>Turnstile data</a:t>
            </a:r>
            <a:endParaRPr/>
          </a:p>
          <a:p>
            <a:pPr indent="-298450" lvl="0" marL="457200" rtl="0" algn="l">
              <a:spcBef>
                <a:spcPts val="0"/>
              </a:spcBef>
              <a:spcAft>
                <a:spcPts val="0"/>
              </a:spcAft>
              <a:buSzPts val="1100"/>
              <a:buAutoNum type="arabicPeriod"/>
            </a:pPr>
            <a:r>
              <a:rPr lang="en" sz="1100" u="sng">
                <a:solidFill>
                  <a:schemeClr val="hlink"/>
                </a:solidFill>
                <a:hlinkClick r:id="rId4"/>
              </a:rPr>
              <a:t>Brownstoner 2020 Development Report</a:t>
            </a:r>
            <a:endParaRPr/>
          </a:p>
          <a:p>
            <a:pPr indent="-298450" lvl="0" marL="457200" rtl="0" algn="l">
              <a:spcBef>
                <a:spcPts val="0"/>
              </a:spcBef>
              <a:spcAft>
                <a:spcPts val="0"/>
              </a:spcAft>
              <a:buSzPts val="1100"/>
              <a:buAutoNum type="arabicPeriod"/>
            </a:pPr>
            <a:r>
              <a:rPr lang="en" sz="1100" u="sng">
                <a:solidFill>
                  <a:schemeClr val="hlink"/>
                </a:solidFill>
                <a:hlinkClick r:id="rId5"/>
              </a:rPr>
              <a:t>NY Curbed Median Income by Neighborhood</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a:t>
            </a:r>
            <a:endParaRPr/>
          </a:p>
        </p:txBody>
      </p:sp>
      <p:sp>
        <p:nvSpPr>
          <p:cNvPr id="96" name="Google Shape;96;p16"/>
          <p:cNvSpPr txBox="1"/>
          <p:nvPr/>
        </p:nvSpPr>
        <p:spPr>
          <a:xfrm>
            <a:off x="1137125" y="1953800"/>
            <a:ext cx="3384900" cy="11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97" name="Google Shape;97;p16"/>
          <p:cNvSpPr txBox="1"/>
          <p:nvPr/>
        </p:nvSpPr>
        <p:spPr>
          <a:xfrm>
            <a:off x="753925" y="1953800"/>
            <a:ext cx="31770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Lato"/>
                <a:ea typeface="Lato"/>
                <a:cs typeface="Lato"/>
                <a:sym typeface="Lato"/>
              </a:rPr>
              <a:t>Developer Challenges in NYC</a:t>
            </a:r>
            <a:endParaRPr b="1" sz="1600">
              <a:latin typeface="Lato"/>
              <a:ea typeface="Lato"/>
              <a:cs typeface="Lato"/>
              <a:sym typeface="Lato"/>
            </a:endParaRPr>
          </a:p>
          <a:p>
            <a:pPr indent="0" lvl="0" marL="0" rtl="0" algn="l">
              <a:spcBef>
                <a:spcPts val="0"/>
              </a:spcBef>
              <a:spcAft>
                <a:spcPts val="0"/>
              </a:spcAft>
              <a:buNone/>
            </a:pPr>
            <a:r>
              <a:rPr b="1" lang="en" sz="1600">
                <a:latin typeface="Lato"/>
                <a:ea typeface="Lato"/>
                <a:cs typeface="Lato"/>
                <a:sym typeface="Lato"/>
              </a:rPr>
              <a:t> </a:t>
            </a:r>
            <a:endParaRPr b="1" sz="16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rPr lang="en">
                <a:latin typeface="Lato"/>
                <a:ea typeface="Lato"/>
                <a:cs typeface="Lato"/>
                <a:sym typeface="Lato"/>
              </a:rPr>
              <a:t> </a:t>
            </a:r>
            <a:endParaRPr>
              <a:latin typeface="Lato"/>
              <a:ea typeface="Lato"/>
              <a:cs typeface="Lato"/>
              <a:sym typeface="Lato"/>
            </a:endParaRPr>
          </a:p>
          <a:p>
            <a:pPr indent="0" lvl="0" marL="457200" rtl="0" algn="l">
              <a:lnSpc>
                <a:spcPct val="115000"/>
              </a:lnSpc>
              <a:spcBef>
                <a:spcPts val="0"/>
              </a:spcBef>
              <a:spcAft>
                <a:spcPts val="0"/>
              </a:spcAft>
              <a:buNone/>
            </a:pPr>
            <a:r>
              <a:t/>
            </a:r>
            <a:endParaRPr sz="1100"/>
          </a:p>
          <a:p>
            <a:pPr indent="0" lvl="0" marL="457200" rtl="0" algn="l">
              <a:spcBef>
                <a:spcPts val="160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98" name="Google Shape;98;p16"/>
          <p:cNvSpPr txBox="1"/>
          <p:nvPr/>
        </p:nvSpPr>
        <p:spPr>
          <a:xfrm>
            <a:off x="4544513" y="2385800"/>
            <a:ext cx="31770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Lato"/>
                <a:ea typeface="Lato"/>
                <a:cs typeface="Lato"/>
                <a:sym typeface="Lato"/>
              </a:rPr>
              <a:t>Use </a:t>
            </a:r>
            <a:r>
              <a:rPr b="1" lang="en">
                <a:latin typeface="Lato"/>
                <a:ea typeface="Lato"/>
                <a:cs typeface="Lato"/>
                <a:sym typeface="Lato"/>
              </a:rPr>
              <a:t>data-driven approach</a:t>
            </a:r>
            <a:r>
              <a:rPr lang="en">
                <a:solidFill>
                  <a:srgbClr val="666666"/>
                </a:solidFill>
                <a:latin typeface="Lato"/>
                <a:ea typeface="Lato"/>
                <a:cs typeface="Lato"/>
                <a:sym typeface="Lato"/>
              </a:rPr>
              <a:t> to pinpoint  promising locations for </a:t>
            </a:r>
            <a:r>
              <a:rPr b="1" lang="en">
                <a:latin typeface="Lato"/>
                <a:ea typeface="Lato"/>
                <a:cs typeface="Lato"/>
                <a:sym typeface="Lato"/>
              </a:rPr>
              <a:t>your next development site</a:t>
            </a:r>
            <a:endParaRPr>
              <a:solidFill>
                <a:srgbClr val="666666"/>
              </a:solidFill>
              <a:latin typeface="Lato"/>
              <a:ea typeface="Lato"/>
              <a:cs typeface="Lato"/>
              <a:sym typeface="Lato"/>
            </a:endParaRPr>
          </a:p>
        </p:txBody>
      </p:sp>
      <p:sp>
        <p:nvSpPr>
          <p:cNvPr id="99" name="Google Shape;99;p16"/>
          <p:cNvSpPr txBox="1"/>
          <p:nvPr/>
        </p:nvSpPr>
        <p:spPr>
          <a:xfrm>
            <a:off x="629000" y="2385800"/>
            <a:ext cx="3560100" cy="706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solidFill>
                  <a:srgbClr val="666666"/>
                </a:solidFill>
                <a:latin typeface="Lato"/>
                <a:ea typeface="Lato"/>
                <a:cs typeface="Lato"/>
                <a:sym typeface="Lato"/>
              </a:rPr>
              <a:t>Oversaturated market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solidFill>
                  <a:srgbClr val="666666"/>
                </a:solidFill>
                <a:latin typeface="Lato"/>
                <a:ea typeface="Lato"/>
                <a:cs typeface="Lato"/>
                <a:sym typeface="Lato"/>
              </a:rPr>
              <a:t>Competition</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solidFill>
                  <a:srgbClr val="666666"/>
                </a:solidFill>
                <a:latin typeface="Lato"/>
                <a:ea typeface="Lato"/>
                <a:cs typeface="Lato"/>
                <a:sym typeface="Lato"/>
              </a:rPr>
              <a:t>Profitability risks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00" name="Google Shape;100;p16"/>
          <p:cNvPicPr preferRelativeResize="0"/>
          <p:nvPr/>
        </p:nvPicPr>
        <p:blipFill>
          <a:blip r:embed="rId3">
            <a:alphaModFix/>
          </a:blip>
          <a:stretch>
            <a:fillRect/>
          </a:stretch>
        </p:blipFill>
        <p:spPr>
          <a:xfrm>
            <a:off x="808050" y="3226850"/>
            <a:ext cx="2939474" cy="1746400"/>
          </a:xfrm>
          <a:prstGeom prst="rect">
            <a:avLst/>
          </a:prstGeom>
          <a:noFill/>
          <a:ln>
            <a:noFill/>
          </a:ln>
        </p:spPr>
      </p:pic>
      <p:pic>
        <p:nvPicPr>
          <p:cNvPr id="101" name="Google Shape;101;p16"/>
          <p:cNvPicPr preferRelativeResize="0"/>
          <p:nvPr/>
        </p:nvPicPr>
        <p:blipFill>
          <a:blip r:embed="rId4">
            <a:alphaModFix/>
          </a:blip>
          <a:stretch>
            <a:fillRect/>
          </a:stretch>
        </p:blipFill>
        <p:spPr>
          <a:xfrm>
            <a:off x="4663300" y="3226850"/>
            <a:ext cx="2939476" cy="1746400"/>
          </a:xfrm>
          <a:prstGeom prst="rect">
            <a:avLst/>
          </a:prstGeom>
          <a:noFill/>
          <a:ln>
            <a:noFill/>
          </a:ln>
        </p:spPr>
      </p:pic>
      <p:sp>
        <p:nvSpPr>
          <p:cNvPr id="102" name="Google Shape;102;p16"/>
          <p:cNvSpPr txBox="1"/>
          <p:nvPr/>
        </p:nvSpPr>
        <p:spPr>
          <a:xfrm>
            <a:off x="4522025" y="1953800"/>
            <a:ext cx="17364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Lato"/>
                <a:ea typeface="Lato"/>
                <a:cs typeface="Lato"/>
                <a:sym typeface="Lato"/>
              </a:rPr>
              <a:t>Our Response</a:t>
            </a:r>
            <a:endParaRPr b="1" sz="16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7"/>
          <p:cNvSpPr txBox="1"/>
          <p:nvPr/>
        </p:nvSpPr>
        <p:spPr>
          <a:xfrm>
            <a:off x="3468750" y="2330300"/>
            <a:ext cx="5226600" cy="2261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08" name="Google Shape;108;p17"/>
          <p:cNvSpPr/>
          <p:nvPr/>
        </p:nvSpPr>
        <p:spPr>
          <a:xfrm>
            <a:off x="6570336" y="2526500"/>
            <a:ext cx="1905300" cy="1868700"/>
          </a:xfrm>
          <a:prstGeom prst="flowChartConnector">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Criteria </a:t>
            </a:r>
            <a:endParaRPr/>
          </a:p>
        </p:txBody>
      </p:sp>
      <p:sp>
        <p:nvSpPr>
          <p:cNvPr id="110" name="Google Shape;110;p17"/>
          <p:cNvSpPr/>
          <p:nvPr/>
        </p:nvSpPr>
        <p:spPr>
          <a:xfrm>
            <a:off x="3630711" y="2505200"/>
            <a:ext cx="1905300" cy="1911300"/>
          </a:xfrm>
          <a:prstGeom prst="flowChartConnector">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5697986" y="3193250"/>
            <a:ext cx="710400" cy="535200"/>
          </a:xfrm>
          <a:prstGeom prst="mathPlus">
            <a:avLst>
              <a:gd fmla="val 23520" name="adj1"/>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 name="Google Shape;112;p17"/>
          <p:cNvPicPr preferRelativeResize="0"/>
          <p:nvPr/>
        </p:nvPicPr>
        <p:blipFill>
          <a:blip r:embed="rId3">
            <a:alphaModFix/>
          </a:blip>
          <a:stretch>
            <a:fillRect/>
          </a:stretch>
        </p:blipFill>
        <p:spPr>
          <a:xfrm>
            <a:off x="7265536" y="3476229"/>
            <a:ext cx="522400" cy="470325"/>
          </a:xfrm>
          <a:prstGeom prst="rect">
            <a:avLst/>
          </a:prstGeom>
          <a:noFill/>
          <a:ln>
            <a:noFill/>
          </a:ln>
        </p:spPr>
      </p:pic>
      <p:pic>
        <p:nvPicPr>
          <p:cNvPr id="113" name="Google Shape;113;p17"/>
          <p:cNvPicPr preferRelativeResize="0"/>
          <p:nvPr/>
        </p:nvPicPr>
        <p:blipFill>
          <a:blip r:embed="rId4">
            <a:alphaModFix/>
          </a:blip>
          <a:stretch>
            <a:fillRect/>
          </a:stretch>
        </p:blipFill>
        <p:spPr>
          <a:xfrm>
            <a:off x="4325899" y="3476230"/>
            <a:ext cx="459775" cy="470325"/>
          </a:xfrm>
          <a:prstGeom prst="rect">
            <a:avLst/>
          </a:prstGeom>
          <a:noFill/>
          <a:ln>
            <a:noFill/>
          </a:ln>
        </p:spPr>
      </p:pic>
      <p:sp>
        <p:nvSpPr>
          <p:cNvPr id="114" name="Google Shape;114;p17"/>
          <p:cNvSpPr txBox="1"/>
          <p:nvPr/>
        </p:nvSpPr>
        <p:spPr>
          <a:xfrm>
            <a:off x="3689201" y="2839323"/>
            <a:ext cx="1854000" cy="6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Average Household </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Income</a:t>
            </a:r>
            <a:endParaRPr>
              <a:latin typeface="Lato"/>
              <a:ea typeface="Lato"/>
              <a:cs typeface="Lato"/>
              <a:sym typeface="Lato"/>
            </a:endParaRPr>
          </a:p>
        </p:txBody>
      </p:sp>
      <p:sp>
        <p:nvSpPr>
          <p:cNvPr id="115" name="Google Shape;115;p17"/>
          <p:cNvSpPr/>
          <p:nvPr/>
        </p:nvSpPr>
        <p:spPr>
          <a:xfrm>
            <a:off x="691086" y="2505200"/>
            <a:ext cx="1905300" cy="1911300"/>
          </a:xfrm>
          <a:prstGeom prst="flowChartConnector">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7"/>
          <p:cNvSpPr txBox="1"/>
          <p:nvPr/>
        </p:nvSpPr>
        <p:spPr>
          <a:xfrm>
            <a:off x="746201" y="2939373"/>
            <a:ext cx="1854000" cy="4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Top Commuter Hubs</a:t>
            </a:r>
            <a:endParaRPr>
              <a:latin typeface="Lato"/>
              <a:ea typeface="Lato"/>
              <a:cs typeface="Lato"/>
              <a:sym typeface="Lato"/>
            </a:endParaRPr>
          </a:p>
        </p:txBody>
      </p:sp>
      <p:sp>
        <p:nvSpPr>
          <p:cNvPr id="117" name="Google Shape;117;p17"/>
          <p:cNvSpPr txBox="1"/>
          <p:nvPr/>
        </p:nvSpPr>
        <p:spPr>
          <a:xfrm>
            <a:off x="6791651" y="2896023"/>
            <a:ext cx="1521600" cy="53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Origin Station Congestion</a:t>
            </a:r>
            <a:endParaRPr>
              <a:latin typeface="Lato"/>
              <a:ea typeface="Lato"/>
              <a:cs typeface="Lato"/>
              <a:sym typeface="Lato"/>
            </a:endParaRPr>
          </a:p>
        </p:txBody>
      </p:sp>
      <p:pic>
        <p:nvPicPr>
          <p:cNvPr id="118" name="Google Shape;118;p17"/>
          <p:cNvPicPr preferRelativeResize="0"/>
          <p:nvPr/>
        </p:nvPicPr>
        <p:blipFill>
          <a:blip r:embed="rId5">
            <a:alphaModFix/>
          </a:blip>
          <a:stretch>
            <a:fillRect/>
          </a:stretch>
        </p:blipFill>
        <p:spPr>
          <a:xfrm>
            <a:off x="1356064" y="3387092"/>
            <a:ext cx="624350" cy="648600"/>
          </a:xfrm>
          <a:prstGeom prst="rect">
            <a:avLst/>
          </a:prstGeom>
          <a:noFill/>
          <a:ln>
            <a:noFill/>
          </a:ln>
        </p:spPr>
      </p:pic>
      <p:sp>
        <p:nvSpPr>
          <p:cNvPr id="119" name="Google Shape;119;p17"/>
          <p:cNvSpPr/>
          <p:nvPr/>
        </p:nvSpPr>
        <p:spPr>
          <a:xfrm>
            <a:off x="2737450" y="3329600"/>
            <a:ext cx="522300" cy="262500"/>
          </a:xfrm>
          <a:prstGeom prst="righ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a:p>
            <a:pPr indent="0" lvl="0" marL="0" rtl="0" algn="l">
              <a:spcBef>
                <a:spcPts val="0"/>
              </a:spcBef>
              <a:spcAft>
                <a:spcPts val="0"/>
              </a:spcAft>
              <a:buNone/>
            </a:pPr>
            <a:r>
              <a:t/>
            </a:r>
            <a:endParaRPr/>
          </a:p>
        </p:txBody>
      </p:sp>
      <p:sp>
        <p:nvSpPr>
          <p:cNvPr id="125" name="Google Shape;125;p18"/>
          <p:cNvSpPr txBox="1"/>
          <p:nvPr>
            <p:ph idx="1" type="body"/>
          </p:nvPr>
        </p:nvSpPr>
        <p:spPr>
          <a:xfrm>
            <a:off x="433950" y="51563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a:t>Metrics:</a:t>
            </a:r>
            <a:endParaRPr/>
          </a:p>
          <a:p>
            <a:pPr indent="0" lvl="0" marL="0" rtl="0" algn="l">
              <a:spcBef>
                <a:spcPts val="1600"/>
              </a:spcBef>
              <a:spcAft>
                <a:spcPts val="0"/>
              </a:spcAft>
              <a:buNone/>
            </a:pPr>
            <a:r>
              <a:rPr lang="en" sz="1100">
                <a:solidFill>
                  <a:srgbClr val="000000"/>
                </a:solidFill>
                <a:latin typeface="Arial"/>
                <a:ea typeface="Arial"/>
                <a:cs typeface="Arial"/>
                <a:sym typeface="Arial"/>
              </a:rPr>
              <a:t>Biggest commuter hubs</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100">
                <a:solidFill>
                  <a:srgbClr val="000000"/>
                </a:solidFill>
                <a:latin typeface="Arial"/>
                <a:ea typeface="Arial"/>
                <a:cs typeface="Arial"/>
                <a:sym typeface="Arial"/>
              </a:rPr>
              <a:t>Locality to commuter hubs</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100">
                <a:solidFill>
                  <a:srgbClr val="000000"/>
                </a:solidFill>
                <a:latin typeface="Arial"/>
                <a:ea typeface="Arial"/>
                <a:cs typeface="Arial"/>
                <a:sym typeface="Arial"/>
              </a:rPr>
              <a:t>Median income by neighborhood</a:t>
            </a:r>
            <a:endParaRPr/>
          </a:p>
          <a:p>
            <a:pPr indent="0" lvl="0" marL="0" rtl="0" algn="l">
              <a:spcBef>
                <a:spcPts val="1600"/>
              </a:spcBef>
              <a:spcAft>
                <a:spcPts val="1600"/>
              </a:spcAft>
              <a:buNone/>
            </a:pPr>
            <a:r>
              <a:t/>
            </a:r>
            <a:endParaRPr/>
          </a:p>
        </p:txBody>
      </p:sp>
      <p:pic>
        <p:nvPicPr>
          <p:cNvPr id="126" name="Google Shape;126;p18"/>
          <p:cNvPicPr preferRelativeResize="0"/>
          <p:nvPr/>
        </p:nvPicPr>
        <p:blipFill>
          <a:blip r:embed="rId3">
            <a:alphaModFix/>
          </a:blip>
          <a:stretch>
            <a:fillRect/>
          </a:stretch>
        </p:blipFill>
        <p:spPr>
          <a:xfrm>
            <a:off x="814800" y="1853850"/>
            <a:ext cx="7603351" cy="3217200"/>
          </a:xfrm>
          <a:prstGeom prst="rect">
            <a:avLst/>
          </a:prstGeom>
          <a:noFill/>
          <a:ln>
            <a:noFill/>
          </a:ln>
        </p:spPr>
      </p:pic>
      <p:sp>
        <p:nvSpPr>
          <p:cNvPr id="127" name="Google Shape;127;p18"/>
          <p:cNvSpPr txBox="1"/>
          <p:nvPr/>
        </p:nvSpPr>
        <p:spPr>
          <a:xfrm>
            <a:off x="1769500" y="3526938"/>
            <a:ext cx="2380800" cy="10308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b="1" lang="en">
                <a:latin typeface="Lato"/>
                <a:ea typeface="Lato"/>
                <a:cs typeface="Lato"/>
                <a:sym typeface="Lato"/>
              </a:rPr>
              <a:t>Top</a:t>
            </a:r>
            <a:endParaRPr b="1">
              <a:latin typeface="Lato"/>
              <a:ea typeface="Lato"/>
              <a:cs typeface="Lato"/>
              <a:sym typeface="Lato"/>
            </a:endParaRPr>
          </a:p>
          <a:p>
            <a:pPr indent="0" lvl="0" marL="457200" rtl="0" algn="ctr">
              <a:spcBef>
                <a:spcPts val="0"/>
              </a:spcBef>
              <a:spcAft>
                <a:spcPts val="0"/>
              </a:spcAft>
              <a:buNone/>
            </a:pPr>
            <a:r>
              <a:rPr b="1" lang="en">
                <a:latin typeface="Lato"/>
                <a:ea typeface="Lato"/>
                <a:cs typeface="Lato"/>
                <a:sym typeface="Lato"/>
              </a:rPr>
              <a:t>Commuter </a:t>
            </a:r>
            <a:endParaRPr b="1">
              <a:latin typeface="Lato"/>
              <a:ea typeface="Lato"/>
              <a:cs typeface="Lato"/>
              <a:sym typeface="Lato"/>
            </a:endParaRPr>
          </a:p>
          <a:p>
            <a:pPr indent="0" lvl="0" marL="457200" rtl="0" algn="ctr">
              <a:spcBef>
                <a:spcPts val="0"/>
              </a:spcBef>
              <a:spcAft>
                <a:spcPts val="0"/>
              </a:spcAft>
              <a:buNone/>
            </a:pPr>
            <a:r>
              <a:rPr b="1" lang="en">
                <a:latin typeface="Lato"/>
                <a:ea typeface="Lato"/>
                <a:cs typeface="Lato"/>
                <a:sym typeface="Lato"/>
              </a:rPr>
              <a:t>Hub</a:t>
            </a:r>
            <a:endParaRPr b="1">
              <a:latin typeface="Lato"/>
              <a:ea typeface="Lato"/>
              <a:cs typeface="Lato"/>
              <a:sym typeface="Lato"/>
            </a:endParaRPr>
          </a:p>
        </p:txBody>
      </p:sp>
      <p:sp>
        <p:nvSpPr>
          <p:cNvPr id="128" name="Google Shape;128;p18"/>
          <p:cNvSpPr/>
          <p:nvPr/>
        </p:nvSpPr>
        <p:spPr>
          <a:xfrm>
            <a:off x="1655100" y="3564800"/>
            <a:ext cx="216300" cy="3183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txBox="1"/>
          <p:nvPr/>
        </p:nvSpPr>
        <p:spPr>
          <a:xfrm>
            <a:off x="1425900" y="4109150"/>
            <a:ext cx="674700" cy="4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Lato"/>
                <a:ea typeface="Lato"/>
                <a:cs typeface="Lato"/>
                <a:sym typeface="Lato"/>
              </a:rPr>
              <a:t>EDA</a:t>
            </a:r>
            <a:endParaRPr b="1">
              <a:latin typeface="Lato"/>
              <a:ea typeface="Lato"/>
              <a:cs typeface="Lato"/>
              <a:sym typeface="Lato"/>
            </a:endParaRPr>
          </a:p>
        </p:txBody>
      </p:sp>
      <p:sp>
        <p:nvSpPr>
          <p:cNvPr id="130" name="Google Shape;130;p18"/>
          <p:cNvSpPr txBox="1"/>
          <p:nvPr/>
        </p:nvSpPr>
        <p:spPr>
          <a:xfrm>
            <a:off x="6180925" y="171580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Downtown Brooklyn</a:t>
            </a:r>
            <a:endParaRPr b="1" sz="1200">
              <a:latin typeface="Lato"/>
              <a:ea typeface="Lato"/>
              <a:cs typeface="Lato"/>
              <a:sym typeface="Lato"/>
            </a:endParaRPr>
          </a:p>
        </p:txBody>
      </p:sp>
      <p:sp>
        <p:nvSpPr>
          <p:cNvPr id="131" name="Google Shape;131;p18"/>
          <p:cNvSpPr txBox="1"/>
          <p:nvPr/>
        </p:nvSpPr>
        <p:spPr>
          <a:xfrm>
            <a:off x="5952150" y="423890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Flatbush</a:t>
            </a:r>
            <a:endParaRPr b="1" sz="1200">
              <a:latin typeface="Lato"/>
              <a:ea typeface="Lato"/>
              <a:cs typeface="Lato"/>
              <a:sym typeface="Lato"/>
            </a:endParaRPr>
          </a:p>
        </p:txBody>
      </p:sp>
      <p:sp>
        <p:nvSpPr>
          <p:cNvPr id="132" name="Google Shape;132;p18"/>
          <p:cNvSpPr txBox="1"/>
          <p:nvPr/>
        </p:nvSpPr>
        <p:spPr>
          <a:xfrm>
            <a:off x="7173975" y="387405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East Flatbush</a:t>
            </a:r>
            <a:endParaRPr b="1" sz="1200">
              <a:latin typeface="Lato"/>
              <a:ea typeface="Lato"/>
              <a:cs typeface="Lato"/>
              <a:sym typeface="Lato"/>
            </a:endParaRPr>
          </a:p>
        </p:txBody>
      </p:sp>
      <p:sp>
        <p:nvSpPr>
          <p:cNvPr id="133" name="Google Shape;133;p18"/>
          <p:cNvSpPr txBox="1"/>
          <p:nvPr/>
        </p:nvSpPr>
        <p:spPr>
          <a:xfrm>
            <a:off x="3418975" y="156970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Crown Heights South</a:t>
            </a:r>
            <a:endParaRPr b="1" sz="1200">
              <a:latin typeface="Lato"/>
              <a:ea typeface="Lato"/>
              <a:cs typeface="Lato"/>
              <a:sym typeface="Lato"/>
            </a:endParaRPr>
          </a:p>
        </p:txBody>
      </p:sp>
      <p:sp>
        <p:nvSpPr>
          <p:cNvPr id="134" name="Google Shape;134;p18"/>
          <p:cNvSpPr txBox="1"/>
          <p:nvPr/>
        </p:nvSpPr>
        <p:spPr>
          <a:xfrm>
            <a:off x="4908475" y="270150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Prospect Lefferts Gardens</a:t>
            </a:r>
            <a:endParaRPr b="1" sz="1200">
              <a:latin typeface="Lato"/>
              <a:ea typeface="Lato"/>
              <a:cs typeface="Lato"/>
              <a:sym typeface="Lato"/>
            </a:endParaRPr>
          </a:p>
        </p:txBody>
      </p:sp>
      <p:sp>
        <p:nvSpPr>
          <p:cNvPr id="135" name="Google Shape;135;p18"/>
          <p:cNvSpPr txBox="1"/>
          <p:nvPr/>
        </p:nvSpPr>
        <p:spPr>
          <a:xfrm>
            <a:off x="4691425" y="1513200"/>
            <a:ext cx="1489500" cy="1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Crown Heights North</a:t>
            </a:r>
            <a:endParaRPr b="1" sz="1200">
              <a:latin typeface="Lato"/>
              <a:ea typeface="Lato"/>
              <a:cs typeface="Lato"/>
              <a:sym typeface="Lato"/>
            </a:endParaRPr>
          </a:p>
        </p:txBody>
      </p:sp>
      <p:sp>
        <p:nvSpPr>
          <p:cNvPr id="136" name="Google Shape;136;p18"/>
          <p:cNvSpPr txBox="1"/>
          <p:nvPr/>
        </p:nvSpPr>
        <p:spPr>
          <a:xfrm>
            <a:off x="2285250" y="2393125"/>
            <a:ext cx="1133700" cy="535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37" name="Google Shape;137;p18"/>
          <p:cNvSpPr txBox="1"/>
          <p:nvPr/>
        </p:nvSpPr>
        <p:spPr>
          <a:xfrm>
            <a:off x="1241250" y="2506525"/>
            <a:ext cx="1044000" cy="4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Lato"/>
                <a:ea typeface="Lato"/>
                <a:cs typeface="Lato"/>
                <a:sym typeface="Lato"/>
              </a:rPr>
              <a:t>MTA Data</a:t>
            </a:r>
            <a:endParaRPr b="1" u="sng">
              <a:latin typeface="Lato"/>
              <a:ea typeface="Lato"/>
              <a:cs typeface="Lato"/>
              <a:sym typeface="Lato"/>
            </a:endParaRPr>
          </a:p>
        </p:txBody>
      </p:sp>
      <p:sp>
        <p:nvSpPr>
          <p:cNvPr id="138" name="Google Shape;138;p18"/>
          <p:cNvSpPr txBox="1"/>
          <p:nvPr/>
        </p:nvSpPr>
        <p:spPr>
          <a:xfrm>
            <a:off x="816600" y="2571750"/>
            <a:ext cx="1893300" cy="8958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000" u="sng">
              <a:latin typeface="Lato"/>
              <a:ea typeface="Lato"/>
              <a:cs typeface="Lato"/>
              <a:sym typeface="Lato"/>
            </a:endParaRPr>
          </a:p>
          <a:p>
            <a:pPr indent="-292100" lvl="0" marL="457200" rtl="0" algn="l">
              <a:spcBef>
                <a:spcPts val="0"/>
              </a:spcBef>
              <a:spcAft>
                <a:spcPts val="0"/>
              </a:spcAft>
              <a:buSzPts val="1000"/>
              <a:buFont typeface="Lato"/>
              <a:buChar char="●"/>
            </a:pPr>
            <a:r>
              <a:rPr lang="en" sz="1000">
                <a:latin typeface="Lato"/>
                <a:ea typeface="Lato"/>
                <a:cs typeface="Lato"/>
                <a:sym typeface="Lato"/>
              </a:rPr>
              <a:t>Sep - Nov 2019</a:t>
            </a:r>
            <a:endParaRPr sz="1000">
              <a:latin typeface="Lato"/>
              <a:ea typeface="Lato"/>
              <a:cs typeface="Lato"/>
              <a:sym typeface="Lato"/>
            </a:endParaRPr>
          </a:p>
          <a:p>
            <a:pPr indent="-292100" lvl="0" marL="457200" rtl="0" algn="l">
              <a:spcBef>
                <a:spcPts val="0"/>
              </a:spcBef>
              <a:spcAft>
                <a:spcPts val="0"/>
              </a:spcAft>
              <a:buSzPts val="1000"/>
              <a:buFont typeface="Lato"/>
              <a:buChar char="●"/>
            </a:pPr>
            <a:r>
              <a:rPr lang="en" sz="1000">
                <a:latin typeface="Lato"/>
                <a:ea typeface="Lato"/>
                <a:cs typeface="Lato"/>
                <a:sym typeface="Lato"/>
              </a:rPr>
              <a:t>Weekdays</a:t>
            </a:r>
            <a:endParaRPr sz="1000">
              <a:latin typeface="Lato"/>
              <a:ea typeface="Lato"/>
              <a:cs typeface="Lato"/>
              <a:sym typeface="Lato"/>
            </a:endParaRPr>
          </a:p>
          <a:p>
            <a:pPr indent="-292100" lvl="0" marL="457200" rtl="0" algn="l">
              <a:spcBef>
                <a:spcPts val="0"/>
              </a:spcBef>
              <a:spcAft>
                <a:spcPts val="0"/>
              </a:spcAft>
              <a:buSzPts val="1000"/>
              <a:buFont typeface="Lato"/>
              <a:buChar char="●"/>
            </a:pPr>
            <a:r>
              <a:rPr lang="en" sz="1000">
                <a:latin typeface="Lato"/>
                <a:ea typeface="Lato"/>
                <a:cs typeface="Lato"/>
                <a:sym typeface="Lato"/>
              </a:rPr>
              <a:t>7:00 AM - 11:00 AM</a:t>
            </a:r>
            <a:endParaRPr sz="1000">
              <a:latin typeface="Lato"/>
              <a:ea typeface="Lato"/>
              <a:cs typeface="Lato"/>
              <a:sym typeface="Lato"/>
            </a:endParaRPr>
          </a:p>
          <a:p>
            <a:pPr indent="0" lvl="0" marL="457200" rtl="0" algn="l">
              <a:spcBef>
                <a:spcPts val="0"/>
              </a:spcBef>
              <a:spcAft>
                <a:spcPts val="0"/>
              </a:spcAft>
              <a:buNone/>
            </a:pPr>
            <a:r>
              <a:t/>
            </a:r>
            <a:endParaRPr sz="10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Top Commuter Destinations</a:t>
            </a:r>
            <a:endParaRPr/>
          </a:p>
        </p:txBody>
      </p:sp>
      <p:sp>
        <p:nvSpPr>
          <p:cNvPr id="144" name="Google Shape;144;p19"/>
          <p:cNvSpPr txBox="1"/>
          <p:nvPr>
            <p:ph idx="1" type="body"/>
          </p:nvPr>
        </p:nvSpPr>
        <p:spPr>
          <a:xfrm>
            <a:off x="4880225" y="2234850"/>
            <a:ext cx="4118700" cy="268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u="sng"/>
              <a:t>Insights from analyzing MTA data:</a:t>
            </a:r>
            <a:endParaRPr b="1" sz="1400" u="sng"/>
          </a:p>
          <a:p>
            <a:pPr indent="-317500" lvl="0" marL="457200" rtl="0" algn="l">
              <a:spcBef>
                <a:spcPts val="1600"/>
              </a:spcBef>
              <a:spcAft>
                <a:spcPts val="0"/>
              </a:spcAft>
              <a:buSzPts val="1400"/>
              <a:buChar char="-"/>
            </a:pPr>
            <a:r>
              <a:rPr lang="en" sz="1400"/>
              <a:t>Traced subway paths feeding into Grand Central</a:t>
            </a:r>
            <a:endParaRPr sz="1400"/>
          </a:p>
          <a:p>
            <a:pPr indent="-317500" lvl="0" marL="457200" rtl="0" algn="l">
              <a:spcBef>
                <a:spcPts val="0"/>
              </a:spcBef>
              <a:spcAft>
                <a:spcPts val="0"/>
              </a:spcAft>
              <a:buSzPts val="1400"/>
              <a:buChar char="-"/>
            </a:pPr>
            <a:r>
              <a:rPr lang="en" sz="1400"/>
              <a:t>Identified </a:t>
            </a:r>
            <a:r>
              <a:rPr b="1" lang="en" sz="1400"/>
              <a:t>456</a:t>
            </a:r>
            <a:r>
              <a:rPr lang="en" sz="1400"/>
              <a:t>, and </a:t>
            </a:r>
            <a:r>
              <a:rPr b="1" lang="en" sz="1400"/>
              <a:t>7 </a:t>
            </a:r>
            <a:r>
              <a:rPr lang="en" sz="1400"/>
              <a:t>lines</a:t>
            </a:r>
            <a:endParaRPr sz="1400"/>
          </a:p>
          <a:p>
            <a:pPr indent="-317500" lvl="0" marL="457200" rtl="0" algn="l">
              <a:spcBef>
                <a:spcPts val="0"/>
              </a:spcBef>
              <a:spcAft>
                <a:spcPts val="0"/>
              </a:spcAft>
              <a:buSzPts val="1400"/>
              <a:buChar char="-"/>
            </a:pPr>
            <a:r>
              <a:rPr lang="en" sz="1400"/>
              <a:t>Brooklyn emerged for additional analysis</a:t>
            </a:r>
            <a:endParaRPr sz="1400"/>
          </a:p>
        </p:txBody>
      </p:sp>
      <p:pic>
        <p:nvPicPr>
          <p:cNvPr id="145" name="Google Shape;145;p19"/>
          <p:cNvPicPr preferRelativeResize="0"/>
          <p:nvPr/>
        </p:nvPicPr>
        <p:blipFill>
          <a:blip r:embed="rId3">
            <a:alphaModFix/>
          </a:blip>
          <a:stretch>
            <a:fillRect/>
          </a:stretch>
        </p:blipFill>
        <p:spPr>
          <a:xfrm>
            <a:off x="159150" y="2203075"/>
            <a:ext cx="4641225" cy="2870225"/>
          </a:xfrm>
          <a:prstGeom prst="rect">
            <a:avLst/>
          </a:prstGeom>
          <a:noFill/>
          <a:ln>
            <a:noFill/>
          </a:ln>
        </p:spPr>
      </p:pic>
      <p:sp>
        <p:nvSpPr>
          <p:cNvPr id="146" name="Google Shape;146;p19"/>
          <p:cNvSpPr txBox="1"/>
          <p:nvPr/>
        </p:nvSpPr>
        <p:spPr>
          <a:xfrm>
            <a:off x="4513275" y="4852150"/>
            <a:ext cx="287100" cy="156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Brooklyn Stations Commuter Density</a:t>
            </a:r>
            <a:endParaRPr/>
          </a:p>
        </p:txBody>
      </p:sp>
      <p:sp>
        <p:nvSpPr>
          <p:cNvPr id="152" name="Google Shape;152;p20"/>
          <p:cNvSpPr txBox="1"/>
          <p:nvPr>
            <p:ph idx="1" type="body"/>
          </p:nvPr>
        </p:nvSpPr>
        <p:spPr>
          <a:xfrm>
            <a:off x="4990350" y="2234850"/>
            <a:ext cx="3963300" cy="268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u="sng"/>
              <a:t>Insights from analyzing MTA data:</a:t>
            </a:r>
            <a:endParaRPr b="1" sz="1400" u="sng"/>
          </a:p>
          <a:p>
            <a:pPr indent="-317500" lvl="0" marL="457200" rtl="0" algn="l">
              <a:spcBef>
                <a:spcPts val="1600"/>
              </a:spcBef>
              <a:spcAft>
                <a:spcPts val="0"/>
              </a:spcAft>
              <a:buSzPts val="1400"/>
              <a:buChar char="-"/>
            </a:pPr>
            <a:r>
              <a:rPr lang="en" sz="1400"/>
              <a:t>Sorted stations by number of morning entries</a:t>
            </a:r>
            <a:endParaRPr sz="1400"/>
          </a:p>
          <a:p>
            <a:pPr indent="-317500" lvl="0" marL="457200" rtl="0" algn="l">
              <a:spcBef>
                <a:spcPts val="0"/>
              </a:spcBef>
              <a:spcAft>
                <a:spcPts val="0"/>
              </a:spcAft>
              <a:buSzPts val="1400"/>
              <a:buChar char="-"/>
            </a:pPr>
            <a:r>
              <a:rPr lang="en" sz="1400"/>
              <a:t>Selected less dense stations for further investigation</a:t>
            </a:r>
            <a:endParaRPr sz="1400"/>
          </a:p>
          <a:p>
            <a:pPr indent="-317500" lvl="0" marL="457200" rtl="0" algn="l">
              <a:spcBef>
                <a:spcPts val="0"/>
              </a:spcBef>
              <a:spcAft>
                <a:spcPts val="0"/>
              </a:spcAft>
              <a:buSzPts val="1400"/>
              <a:buChar char="-"/>
            </a:pPr>
            <a:r>
              <a:rPr lang="en" sz="1400"/>
              <a:t>Income data to further segment locations</a:t>
            </a:r>
            <a:endParaRPr sz="1400"/>
          </a:p>
        </p:txBody>
      </p:sp>
      <p:sp>
        <p:nvSpPr>
          <p:cNvPr id="153" name="Google Shape;153;p20"/>
          <p:cNvSpPr txBox="1"/>
          <p:nvPr/>
        </p:nvSpPr>
        <p:spPr>
          <a:xfrm>
            <a:off x="4233150" y="4600725"/>
            <a:ext cx="287100" cy="186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54" name="Google Shape;154;p20"/>
          <p:cNvPicPr preferRelativeResize="0"/>
          <p:nvPr/>
        </p:nvPicPr>
        <p:blipFill>
          <a:blip r:embed="rId3">
            <a:alphaModFix/>
          </a:blip>
          <a:stretch>
            <a:fillRect/>
          </a:stretch>
        </p:blipFill>
        <p:spPr>
          <a:xfrm>
            <a:off x="215750" y="1978875"/>
            <a:ext cx="4719700" cy="2941875"/>
          </a:xfrm>
          <a:prstGeom prst="rect">
            <a:avLst/>
          </a:prstGeom>
          <a:noFill/>
          <a:ln>
            <a:noFill/>
          </a:ln>
        </p:spPr>
      </p:pic>
      <p:sp>
        <p:nvSpPr>
          <p:cNvPr id="155" name="Google Shape;155;p20"/>
          <p:cNvSpPr txBox="1"/>
          <p:nvPr/>
        </p:nvSpPr>
        <p:spPr>
          <a:xfrm>
            <a:off x="4651600" y="4712000"/>
            <a:ext cx="211500" cy="138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highlight>
                <a:schemeClr val="lt1"/>
              </a:highlight>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1"/>
          <p:cNvSpPr txBox="1"/>
          <p:nvPr>
            <p:ph type="title"/>
          </p:nvPr>
        </p:nvSpPr>
        <p:spPr>
          <a:xfrm>
            <a:off x="729450" y="1242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rgbClr val="000000"/>
                </a:solidFill>
              </a:rPr>
              <a:t>Income and Turnstile Entries Heat Map by Neighborhood</a:t>
            </a:r>
            <a:endParaRPr/>
          </a:p>
        </p:txBody>
      </p:sp>
      <p:pic>
        <p:nvPicPr>
          <p:cNvPr id="161" name="Google Shape;161;p21"/>
          <p:cNvPicPr preferRelativeResize="0"/>
          <p:nvPr/>
        </p:nvPicPr>
        <p:blipFill>
          <a:blip r:embed="rId3">
            <a:alphaModFix/>
          </a:blip>
          <a:stretch>
            <a:fillRect/>
          </a:stretch>
        </p:blipFill>
        <p:spPr>
          <a:xfrm>
            <a:off x="1582275" y="1853850"/>
            <a:ext cx="5668490" cy="3182525"/>
          </a:xfrm>
          <a:prstGeom prst="rect">
            <a:avLst/>
          </a:prstGeom>
          <a:noFill/>
          <a:ln>
            <a:noFill/>
          </a:ln>
        </p:spPr>
      </p:pic>
      <p:sp>
        <p:nvSpPr>
          <p:cNvPr id="162" name="Google Shape;162;p21"/>
          <p:cNvSpPr/>
          <p:nvPr/>
        </p:nvSpPr>
        <p:spPr>
          <a:xfrm>
            <a:off x="1853450" y="2938125"/>
            <a:ext cx="4740000" cy="488700"/>
          </a:xfrm>
          <a:prstGeom prst="frame">
            <a:avLst>
              <a:gd fmla="val 12500" name="adj1"/>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2"/>
          <p:cNvSpPr txBox="1"/>
          <p:nvPr>
            <p:ph type="title"/>
          </p:nvPr>
        </p:nvSpPr>
        <p:spPr>
          <a:xfrm>
            <a:off x="729450" y="1242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rgbClr val="000000"/>
                </a:solidFill>
              </a:rPr>
              <a:t>Income and Entries Heat Map by Station</a:t>
            </a:r>
            <a:endParaRPr/>
          </a:p>
        </p:txBody>
      </p:sp>
      <p:sp>
        <p:nvSpPr>
          <p:cNvPr id="168" name="Google Shape;168;p22"/>
          <p:cNvSpPr txBox="1"/>
          <p:nvPr/>
        </p:nvSpPr>
        <p:spPr>
          <a:xfrm>
            <a:off x="0" y="4807775"/>
            <a:ext cx="2173800" cy="3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980000"/>
                </a:solidFill>
                <a:latin typeface="Lato"/>
                <a:ea typeface="Lato"/>
                <a:cs typeface="Lato"/>
                <a:sym typeface="Lato"/>
              </a:rPr>
              <a:t>*  Downtown Brooklyn</a:t>
            </a:r>
            <a:endParaRPr sz="1000">
              <a:solidFill>
                <a:srgbClr val="980000"/>
              </a:solidFill>
              <a:latin typeface="Lato"/>
              <a:ea typeface="Lato"/>
              <a:cs typeface="Lato"/>
              <a:sym typeface="Lato"/>
            </a:endParaRPr>
          </a:p>
        </p:txBody>
      </p:sp>
      <p:pic>
        <p:nvPicPr>
          <p:cNvPr id="169" name="Google Shape;169;p22"/>
          <p:cNvPicPr preferRelativeResize="0"/>
          <p:nvPr/>
        </p:nvPicPr>
        <p:blipFill>
          <a:blip r:embed="rId3">
            <a:alphaModFix/>
          </a:blip>
          <a:stretch>
            <a:fillRect/>
          </a:stretch>
        </p:blipFill>
        <p:spPr>
          <a:xfrm>
            <a:off x="1923075" y="1754425"/>
            <a:ext cx="5645375" cy="3339350"/>
          </a:xfrm>
          <a:prstGeom prst="rect">
            <a:avLst/>
          </a:prstGeom>
          <a:noFill/>
          <a:ln>
            <a:noFill/>
          </a:ln>
        </p:spPr>
      </p:pic>
      <p:sp>
        <p:nvSpPr>
          <p:cNvPr id="170" name="Google Shape;170;p22"/>
          <p:cNvSpPr txBox="1"/>
          <p:nvPr/>
        </p:nvSpPr>
        <p:spPr>
          <a:xfrm>
            <a:off x="1986500" y="2425750"/>
            <a:ext cx="508500" cy="26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80000"/>
                </a:solidFill>
                <a:latin typeface="Lato"/>
                <a:ea typeface="Lato"/>
                <a:cs typeface="Lato"/>
                <a:sym typeface="Lato"/>
              </a:rPr>
              <a:t>*</a:t>
            </a:r>
            <a:endParaRPr>
              <a:solidFill>
                <a:srgbClr val="980000"/>
              </a:solidFill>
              <a:latin typeface="Lato"/>
              <a:ea typeface="Lato"/>
              <a:cs typeface="Lato"/>
              <a:sym typeface="Lato"/>
            </a:endParaRPr>
          </a:p>
        </p:txBody>
      </p:sp>
      <p:sp>
        <p:nvSpPr>
          <p:cNvPr id="171" name="Google Shape;171;p22"/>
          <p:cNvSpPr/>
          <p:nvPr/>
        </p:nvSpPr>
        <p:spPr>
          <a:xfrm>
            <a:off x="2266400" y="3487275"/>
            <a:ext cx="4582500" cy="268800"/>
          </a:xfrm>
          <a:prstGeom prst="frame">
            <a:avLst>
              <a:gd fmla="val 12500" name="adj1"/>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txBox="1"/>
          <p:nvPr/>
        </p:nvSpPr>
        <p:spPr>
          <a:xfrm flipH="1" rot="10800000">
            <a:off x="1910300" y="1973850"/>
            <a:ext cx="278400" cy="26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80000"/>
                </a:solidFill>
                <a:latin typeface="Lato"/>
                <a:ea typeface="Lato"/>
                <a:cs typeface="Lato"/>
                <a:sym typeface="Lato"/>
              </a:rPr>
              <a:t>*</a:t>
            </a:r>
            <a:endParaRPr>
              <a:solidFill>
                <a:srgbClr val="980000"/>
              </a:solidFill>
              <a:latin typeface="Lato"/>
              <a:ea typeface="Lato"/>
              <a:cs typeface="Lato"/>
              <a:sym typeface="Lato"/>
            </a:endParaRPr>
          </a:p>
        </p:txBody>
      </p:sp>
      <p:sp>
        <p:nvSpPr>
          <p:cNvPr id="173" name="Google Shape;173;p22"/>
          <p:cNvSpPr txBox="1"/>
          <p:nvPr/>
        </p:nvSpPr>
        <p:spPr>
          <a:xfrm flipH="1" rot="10800000">
            <a:off x="2283575" y="3594975"/>
            <a:ext cx="376200" cy="1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80000"/>
                </a:solidFill>
                <a:latin typeface="Lato"/>
                <a:ea typeface="Lato"/>
                <a:cs typeface="Lato"/>
                <a:sym typeface="Lato"/>
              </a:rPr>
              <a:t>*</a:t>
            </a:r>
            <a:endParaRPr>
              <a:solidFill>
                <a:srgbClr val="98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a:t>
            </a:r>
            <a:r>
              <a:rPr lang="en"/>
              <a:t>: Invest in Nevins Street Stop</a:t>
            </a:r>
            <a:endParaRPr/>
          </a:p>
          <a:p>
            <a:pPr indent="0" lvl="0" marL="0" rtl="0" algn="l">
              <a:spcBef>
                <a:spcPts val="0"/>
              </a:spcBef>
              <a:spcAft>
                <a:spcPts val="0"/>
              </a:spcAft>
              <a:buNone/>
            </a:pPr>
            <a:r>
              <a:t/>
            </a:r>
            <a:endParaRPr/>
          </a:p>
        </p:txBody>
      </p:sp>
      <p:sp>
        <p:nvSpPr>
          <p:cNvPr id="179" name="Google Shape;179;p23"/>
          <p:cNvSpPr txBox="1"/>
          <p:nvPr>
            <p:ph idx="1" type="body"/>
          </p:nvPr>
        </p:nvSpPr>
        <p:spPr>
          <a:xfrm>
            <a:off x="729450" y="1853850"/>
            <a:ext cx="3842400" cy="29850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sz="1400"/>
              <a:t>Locality to main commuter hubs</a:t>
            </a:r>
            <a:endParaRPr sz="1400"/>
          </a:p>
          <a:p>
            <a:pPr indent="-317500" lvl="0" marL="457200" rtl="0" algn="l">
              <a:spcBef>
                <a:spcPts val="0"/>
              </a:spcBef>
              <a:spcAft>
                <a:spcPts val="0"/>
              </a:spcAft>
              <a:buSzPts val="1400"/>
              <a:buChar char="●"/>
            </a:pPr>
            <a:r>
              <a:rPr lang="en" sz="1400"/>
              <a:t>High neighborhood income levels</a:t>
            </a:r>
            <a:endParaRPr sz="1400"/>
          </a:p>
          <a:p>
            <a:pPr indent="-317500" lvl="0" marL="457200" rtl="0" algn="l">
              <a:spcBef>
                <a:spcPts val="0"/>
              </a:spcBef>
              <a:spcAft>
                <a:spcPts val="0"/>
              </a:spcAft>
              <a:buSzPts val="1400"/>
              <a:buChar char="●"/>
            </a:pPr>
            <a:r>
              <a:rPr lang="en" sz="1400"/>
              <a:t>Origin station congestion</a:t>
            </a:r>
            <a:endParaRPr sz="1400"/>
          </a:p>
        </p:txBody>
      </p:sp>
      <p:pic>
        <p:nvPicPr>
          <p:cNvPr id="180" name="Google Shape;180;p23"/>
          <p:cNvPicPr preferRelativeResize="0"/>
          <p:nvPr/>
        </p:nvPicPr>
        <p:blipFill>
          <a:blip r:embed="rId3">
            <a:alphaModFix/>
          </a:blip>
          <a:stretch>
            <a:fillRect/>
          </a:stretch>
        </p:blipFill>
        <p:spPr>
          <a:xfrm>
            <a:off x="5087450" y="1853850"/>
            <a:ext cx="3463470" cy="29848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